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3"/>
  </p:notesMasterIdLst>
  <p:sldIdLst>
    <p:sldId id="21474722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6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B9065-E5B0-4A13-A77E-C793FC4D103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74594-C3C8-41FA-8A75-3F50D4368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48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/>
              <a:t>Example how to introduce the team members as it relates to their function with the customer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/>
              <a:t>To replace circles labeled add pic, suggest right click &gt; Format Shape &gt; Picture of texture fill &gt; from clipboard (use </a:t>
            </a:r>
            <a:r>
              <a:rPr lang="en-US" err="1"/>
              <a:t>snagit</a:t>
            </a:r>
            <a:r>
              <a:rPr lang="en-US"/>
              <a:t>/screenshot to capture a perfect square photo)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89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BD4C9-63E7-1FF7-EA5B-18405B3AE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84F70D-19B3-A9FC-7E17-A0251D3E3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24700-D447-80B2-E270-460792E88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44605-9282-A63D-A994-48FF8BA0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1D28F-1600-CA94-58CD-D00488FB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9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E7287-2F32-1020-0261-D521423D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DDA13-0BC0-3EEB-B413-9F471872D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837D-695B-11FC-4CB8-40E000B3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551C9-0CCA-14C9-ABB5-4127BC6A4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65FD8-F753-E260-7EE0-285BCF80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5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C01647-45BC-DFDF-EA6E-9E9B484B52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F8053-6546-A635-0389-5F61FD6DD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54D61-13CC-CE3B-96FC-B21EF2C6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22A8-BC83-5A03-5626-C929681A5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8B35D-C585-F751-023F-ACD407FE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31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5"/>
          <p:cNvSpPr>
            <a:spLocks noGrp="1"/>
          </p:cNvSpPr>
          <p:nvPr>
            <p:ph type="title"/>
          </p:nvPr>
        </p:nvSpPr>
        <p:spPr bwMode="auto">
          <a:xfrm>
            <a:off x="583688" y="455085"/>
            <a:ext cx="1112731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>
              <a:defRPr sz="37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27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15B6B-BB11-CFE6-CAEE-8D159E32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B325A-B47D-A57A-9489-650698E74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77B9E-0361-1FAB-E9FA-346AFCE3D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26AAB-20D1-4E13-9AA4-982F593FD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2A44B-A6C0-F2CF-D23E-8D5DAC2D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AD5AD-2549-B36B-0575-6373F7A9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F7B26-134B-C036-25B6-F7EAADF9D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66786-39DA-3DA0-8626-623F39AB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AC835-8B96-F526-54BE-E0DAC4E5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9BE70-1DF6-95A3-097F-9D12DEE7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4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F37B8-84B8-4EC2-24CD-D64102914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3E4E3-7AAE-9C15-AED8-F04EC8A99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B6B0D-9B04-BB18-CBFF-C7248C051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D04EB-50AC-C996-7609-74655443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DBE3D-0B97-9B92-F686-A517270B3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F300A-2BE7-B6A1-13CB-C17E9841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6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70C27-2524-DC91-FF48-B4927099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BD144E-5852-3099-2996-1994A068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814C63-9BD9-4DDC-13BB-75AAB1C4C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AE20A-78F6-5911-930D-58792CD44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171596-7E37-91D2-45F0-7B6D1E725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52BBC9-7F57-11B6-6935-B3DEF8583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90EF3A-EB7D-9F81-0E05-3CC5C816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0DBDD1-6B6B-BD03-7DF4-5006CAD0B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5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02E5D-EAB8-9679-5DEE-19971AF4F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7F90E6-3500-7BE2-5CDE-04E598666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C9863-012F-7A5C-0D6A-24F5D465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F1D95-C995-1E31-30D1-0E65EC8B3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8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97868-27DA-4B40-D75D-0AC4DA93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EE720-4332-DACC-57C6-92435E893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5F0F3-5F13-5F59-8FE9-AFBDC699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06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EF87F-EADA-717F-78B2-37F000E2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93F5F-89CB-4E77-CA72-CFA5B3415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66EFC-2F47-2D95-1CC1-17436FB98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07BA9-B4A2-8BA2-F4BF-583242B3C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7A97C-4286-79AF-983D-14C57588A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D5C27-E502-EAB1-ADDE-4E894473F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8B428-5D06-1803-D00F-680929501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CBD94-8BC0-5344-FBA4-BBE25CD36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90477-7BE0-AC79-DCB5-2CD674570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E351A-3003-134A-75DC-2CB6C006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B0B34-604A-9FCE-2264-4A6BB850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48418-7734-AECA-6DCA-9F275A03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7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9D4864-7121-97B1-9823-4A7690FA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58A2C-996E-BCA6-46A4-E433517BA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D6C60-ECB5-EA75-F14D-505689CCB5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4C70D4-C678-4A61-A7A0-4E35E7C0DCB0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7EA15-9C6C-399A-6244-955A1B5ADD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B5FAA-C17B-E146-0812-75CF716D3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B48B13-B665-40C6-A4BE-090A1BB888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AB336-A89D-8B3A-F3FD-D61683CD636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51943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7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105">
            <a:extLst>
              <a:ext uri="{FF2B5EF4-FFF2-40B4-BE49-F238E27FC236}">
                <a16:creationId xmlns:a16="http://schemas.microsoft.com/office/drawing/2014/main" id="{B73E6FC0-89DB-7F43-9A67-647C3F28BE15}"/>
              </a:ext>
            </a:extLst>
          </p:cNvPr>
          <p:cNvSpPr txBox="1"/>
          <p:nvPr/>
        </p:nvSpPr>
        <p:spPr>
          <a:xfrm>
            <a:off x="5927716" y="1320624"/>
            <a:ext cx="5690661" cy="4205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60955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133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Customer Experience</a:t>
            </a:r>
            <a:endParaRPr lang="en-US" sz="2133" dirty="0">
              <a:solidFill>
                <a:srgbClr val="005073"/>
              </a:solidFill>
              <a:latin typeface="CiscoSansTT ExtraLight"/>
              <a:ea typeface="ＭＳ Ｐゴシック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787EE789-C125-2749-9ECE-621F8BA2B2E0}"/>
              </a:ext>
            </a:extLst>
          </p:cNvPr>
          <p:cNvSpPr txBox="1"/>
          <p:nvPr/>
        </p:nvSpPr>
        <p:spPr>
          <a:xfrm>
            <a:off x="397814" y="1321847"/>
            <a:ext cx="5490795" cy="4205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60955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133" dirty="0">
                <a:solidFill>
                  <a:srgbClr val="005073"/>
                </a:solidFill>
                <a:latin typeface="CiscoSansTT ExtraLight"/>
                <a:ea typeface="ＭＳ Ｐゴシック" charset="0"/>
              </a:rPr>
              <a:t>Account Team</a:t>
            </a:r>
            <a:endParaRPr lang="en-US" sz="2133" dirty="0">
              <a:solidFill>
                <a:srgbClr val="005073"/>
              </a:solidFill>
              <a:latin typeface="CiscoSansTT ExtraLight"/>
              <a:ea typeface="ＭＳ Ｐゴシック" charset="0"/>
            </a:endParaRPr>
          </a:p>
        </p:txBody>
      </p:sp>
      <p:sp>
        <p:nvSpPr>
          <p:cNvPr id="93" name="Title 1">
            <a:extLst>
              <a:ext uri="{FF2B5EF4-FFF2-40B4-BE49-F238E27FC236}">
                <a16:creationId xmlns:a16="http://schemas.microsoft.com/office/drawing/2014/main" id="{F5767A6C-A8CA-419C-A520-1EBE0470009C}"/>
              </a:ext>
            </a:extLst>
          </p:cNvPr>
          <p:cNvSpPr txBox="1">
            <a:spLocks/>
          </p:cNvSpPr>
          <p:nvPr/>
        </p:nvSpPr>
        <p:spPr bwMode="auto">
          <a:xfrm>
            <a:off x="532341" y="313419"/>
            <a:ext cx="6100107" cy="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21899" tIns="60949" rIns="121899" bIns="60949" numCol="1" anchor="ctr" anchorCtr="0" compatLnSpc="1">
            <a:prstTxWarp prst="textNoShape">
              <a:avLst/>
            </a:prstTxWarp>
          </a:bodyPr>
          <a:lstStyle>
            <a:lvl1pPr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2800" b="0" i="0" u="none" kern="1200">
                <a:solidFill>
                  <a:schemeClr val="tx2"/>
                </a:solidFill>
                <a:latin typeface="+mj-lt"/>
                <a:ea typeface="CiscoSansTT Thin" charset="0"/>
                <a:cs typeface="CiscoSansTT Thin" charset="0"/>
              </a:defRPr>
            </a:lvl1pPr>
            <a:lvl2pPr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2pPr>
            <a:lvl3pPr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3pPr>
            <a:lvl4pPr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4pPr>
            <a:lvl5pPr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5pPr>
            <a:lvl6pPr marL="457189"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6pPr>
            <a:lvl7pPr marL="914378"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7pPr>
            <a:lvl8pPr marL="1371566"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8pPr>
            <a:lvl9pPr marL="1828754" algn="l" defTabSz="684196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676767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239">
              <a:defRPr/>
            </a:pPr>
            <a:r>
              <a:rPr lang="en-US" sz="3733" dirty="0">
                <a:solidFill>
                  <a:srgbClr val="1E4471"/>
                </a:solidFill>
                <a:latin typeface="CiscoSansTT ExtraLight"/>
              </a:rPr>
              <a:t>Cisco Support for DISA – Customer Experience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324EC-CFD3-224F-B51C-5DFB1991CCD8}"/>
              </a:ext>
            </a:extLst>
          </p:cNvPr>
          <p:cNvGrpSpPr/>
          <p:nvPr/>
        </p:nvGrpSpPr>
        <p:grpSpPr>
          <a:xfrm>
            <a:off x="2282642" y="2164544"/>
            <a:ext cx="1299752" cy="1264456"/>
            <a:chOff x="3541296" y="1424624"/>
            <a:chExt cx="974814" cy="948342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741E5095-93E3-234B-A164-43E51B22987D}"/>
                </a:ext>
              </a:extLst>
            </p:cNvPr>
            <p:cNvSpPr/>
            <p:nvPr/>
          </p:nvSpPr>
          <p:spPr>
            <a:xfrm>
              <a:off x="3651513" y="1424624"/>
              <a:ext cx="754380" cy="754380"/>
            </a:xfrm>
            <a:prstGeom prst="ellipse">
              <a:avLst/>
            </a:prstGeom>
            <a:solidFill>
              <a:srgbClr val="00121A">
                <a:alpha val="74902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45715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>
                <a:solidFill>
                  <a:srgbClr val="005073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349CB14C-9CB3-D44C-AF33-DBCF2785777B}"/>
                </a:ext>
              </a:extLst>
            </p:cNvPr>
            <p:cNvSpPr txBox="1">
              <a:spLocks/>
            </p:cNvSpPr>
            <p:nvPr/>
          </p:nvSpPr>
          <p:spPr>
            <a:xfrm>
              <a:off x="3541296" y="2182529"/>
              <a:ext cx="974814" cy="190437"/>
            </a:xfrm>
            <a:prstGeom prst="rect">
              <a:avLst/>
            </a:prstGeom>
            <a:noFill/>
          </p:spPr>
          <p:txBody>
            <a:bodyPr wrap="square" lIns="68576" tIns="34292" rIns="68576" bIns="34292" rtlCol="0">
              <a:noAutofit/>
            </a:bodyPr>
            <a:lstStyle/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Bob Corbitt</a:t>
              </a:r>
            </a:p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Client Services Executive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5BD4852-1E0B-D940-BBCA-4D2944FE0570}"/>
                </a:ext>
              </a:extLst>
            </p:cNvPr>
            <p:cNvSpPr/>
            <p:nvPr/>
          </p:nvSpPr>
          <p:spPr>
            <a:xfrm>
              <a:off x="3704354" y="1475855"/>
              <a:ext cx="648698" cy="651918"/>
            </a:xfrm>
            <a:prstGeom prst="ellipse">
              <a:avLst/>
            </a:prstGeom>
            <a:blipFill dpi="0"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005073"/>
                </a:solidFill>
                <a:latin typeface="CiscoSansTT ExtraLight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DC630E0-6F22-0844-AD08-2FB8524A1BBD}"/>
              </a:ext>
            </a:extLst>
          </p:cNvPr>
          <p:cNvGrpSpPr/>
          <p:nvPr/>
        </p:nvGrpSpPr>
        <p:grpSpPr>
          <a:xfrm>
            <a:off x="6826393" y="4725845"/>
            <a:ext cx="1371467" cy="1272640"/>
            <a:chOff x="6340168" y="2473922"/>
            <a:chExt cx="1028600" cy="95448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723D255-C425-824E-92E1-69E99EAAE754}"/>
                </a:ext>
              </a:extLst>
            </p:cNvPr>
            <p:cNvSpPr/>
            <p:nvPr/>
          </p:nvSpPr>
          <p:spPr>
            <a:xfrm>
              <a:off x="6477278" y="2473922"/>
              <a:ext cx="754380" cy="754380"/>
            </a:xfrm>
            <a:prstGeom prst="ellipse">
              <a:avLst/>
            </a:prstGeom>
            <a:solidFill>
              <a:srgbClr val="00121A">
                <a:alpha val="74902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45715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>
                <a:solidFill>
                  <a:srgbClr val="005073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5865C7C-2B35-234C-9417-D5F001E2C610}"/>
                </a:ext>
              </a:extLst>
            </p:cNvPr>
            <p:cNvSpPr txBox="1">
              <a:spLocks/>
            </p:cNvSpPr>
            <p:nvPr/>
          </p:nvSpPr>
          <p:spPr>
            <a:xfrm>
              <a:off x="6340168" y="3225596"/>
              <a:ext cx="1028600" cy="202806"/>
            </a:xfrm>
            <a:prstGeom prst="rect">
              <a:avLst/>
            </a:prstGeom>
            <a:noFill/>
          </p:spPr>
          <p:txBody>
            <a:bodyPr wrap="square" lIns="68576" tIns="34292" rIns="68576" bIns="34292" rtlCol="0">
              <a:noAutofit/>
            </a:bodyPr>
            <a:lstStyle/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Hugo </a:t>
              </a:r>
              <a:r>
                <a:rPr lang="en-US" sz="900" err="1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Zanzi</a:t>
              </a:r>
              <a:endParaRPr lang="en-US" sz="900">
                <a:solidFill>
                  <a:srgbClr val="676767"/>
                </a:solidFill>
                <a:latin typeface="CiscoSansTT ExtraLight"/>
                <a:ea typeface="ＭＳ Ｐゴシック" charset="0"/>
                <a:cs typeface="CiscoSansTT ExtraLight" panose="020B0303020201020303" pitchFamily="34" charset="0"/>
              </a:endParaRPr>
            </a:p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High Touch Operations Manager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DE152A4-9F1F-E14A-A78B-7B7FF6EC8E5B}"/>
                </a:ext>
              </a:extLst>
            </p:cNvPr>
            <p:cNvSpPr/>
            <p:nvPr/>
          </p:nvSpPr>
          <p:spPr>
            <a:xfrm>
              <a:off x="6530119" y="2525153"/>
              <a:ext cx="648698" cy="651918"/>
            </a:xfrm>
            <a:prstGeom prst="ellipse">
              <a:avLst/>
            </a:prstGeom>
            <a:blipFill dpi="0"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005073"/>
                </a:solidFill>
                <a:latin typeface="CiscoSansTT ExtraLight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8A1D909-8B5D-0F4B-8F1A-54A92B920A3A}"/>
              </a:ext>
            </a:extLst>
          </p:cNvPr>
          <p:cNvGrpSpPr/>
          <p:nvPr/>
        </p:nvGrpSpPr>
        <p:grpSpPr>
          <a:xfrm>
            <a:off x="9526953" y="4741876"/>
            <a:ext cx="1371467" cy="1242923"/>
            <a:chOff x="7267533" y="2473922"/>
            <a:chExt cx="1028600" cy="932192"/>
          </a:xfrm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6A787307-BADF-1D41-A012-A6685B73A9A7}"/>
                </a:ext>
              </a:extLst>
            </p:cNvPr>
            <p:cNvSpPr/>
            <p:nvPr/>
          </p:nvSpPr>
          <p:spPr>
            <a:xfrm>
              <a:off x="7404643" y="2473922"/>
              <a:ext cx="754380" cy="754380"/>
            </a:xfrm>
            <a:prstGeom prst="ellipse">
              <a:avLst/>
            </a:prstGeom>
            <a:solidFill>
              <a:srgbClr val="00121A">
                <a:alpha val="74902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45715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>
                <a:solidFill>
                  <a:srgbClr val="005073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D6B9472-CF71-CF43-83E3-BC0ABC81F919}"/>
                </a:ext>
              </a:extLst>
            </p:cNvPr>
            <p:cNvSpPr txBox="1">
              <a:spLocks/>
            </p:cNvSpPr>
            <p:nvPr/>
          </p:nvSpPr>
          <p:spPr>
            <a:xfrm>
              <a:off x="7267533" y="3231827"/>
              <a:ext cx="1028600" cy="174287"/>
            </a:xfrm>
            <a:prstGeom prst="rect">
              <a:avLst/>
            </a:prstGeom>
            <a:noFill/>
          </p:spPr>
          <p:txBody>
            <a:bodyPr wrap="square" lIns="68576" tIns="34292" rIns="68576" bIns="34292" rtlCol="0">
              <a:noAutofit/>
            </a:bodyPr>
            <a:lstStyle/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Chris Garret</a:t>
              </a:r>
            </a:p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Client Operations Delivery Analyst</a:t>
              </a: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D6F52A1-6B68-D94C-9CE4-E95A32BF0428}"/>
                </a:ext>
              </a:extLst>
            </p:cNvPr>
            <p:cNvSpPr/>
            <p:nvPr/>
          </p:nvSpPr>
          <p:spPr>
            <a:xfrm>
              <a:off x="7457484" y="2525153"/>
              <a:ext cx="648698" cy="651918"/>
            </a:xfrm>
            <a:prstGeom prst="ellipse">
              <a:avLst/>
            </a:prstGeom>
            <a:blipFill dpi="0"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005073"/>
                </a:solidFill>
                <a:latin typeface="CiscoSansTT ExtraLight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14FDC0B-E7D7-D64E-8A5A-136563E3FA99}"/>
              </a:ext>
            </a:extLst>
          </p:cNvPr>
          <p:cNvGrpSpPr/>
          <p:nvPr/>
        </p:nvGrpSpPr>
        <p:grpSpPr>
          <a:xfrm>
            <a:off x="8174533" y="4726820"/>
            <a:ext cx="1216125" cy="1264456"/>
            <a:chOff x="8044962" y="3854992"/>
            <a:chExt cx="912094" cy="948342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271A90C4-44EB-0F4E-9384-0438CC16737B}"/>
                </a:ext>
              </a:extLst>
            </p:cNvPr>
            <p:cNvSpPr/>
            <p:nvPr/>
          </p:nvSpPr>
          <p:spPr>
            <a:xfrm>
              <a:off x="8123819" y="3854992"/>
              <a:ext cx="754380" cy="754380"/>
            </a:xfrm>
            <a:prstGeom prst="ellipse">
              <a:avLst/>
            </a:prstGeom>
            <a:solidFill>
              <a:srgbClr val="00121A">
                <a:alpha val="74902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45715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>
                <a:solidFill>
                  <a:srgbClr val="005073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78B3D39-090B-414B-BA8D-BDA3779215EC}"/>
                </a:ext>
              </a:extLst>
            </p:cNvPr>
            <p:cNvSpPr txBox="1">
              <a:spLocks/>
            </p:cNvSpPr>
            <p:nvPr/>
          </p:nvSpPr>
          <p:spPr>
            <a:xfrm>
              <a:off x="8044962" y="4612897"/>
              <a:ext cx="912094" cy="190437"/>
            </a:xfrm>
            <a:prstGeom prst="rect">
              <a:avLst/>
            </a:prstGeom>
            <a:noFill/>
          </p:spPr>
          <p:txBody>
            <a:bodyPr wrap="square" lIns="68576" tIns="34292" rIns="68576" bIns="34292" rtlCol="0">
              <a:noAutofit/>
            </a:bodyPr>
            <a:lstStyle/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Dale Dressler</a:t>
              </a:r>
            </a:p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Project Manager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7022BB6-27C6-BE4B-9FC3-0A60E891E5D7}"/>
                </a:ext>
              </a:extLst>
            </p:cNvPr>
            <p:cNvSpPr/>
            <p:nvPr/>
          </p:nvSpPr>
          <p:spPr>
            <a:xfrm>
              <a:off x="8176660" y="3906223"/>
              <a:ext cx="648698" cy="651918"/>
            </a:xfrm>
            <a:prstGeom prst="ellipse">
              <a:avLst/>
            </a:prstGeom>
            <a:blipFill dpi="0"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005073"/>
                </a:solidFill>
                <a:latin typeface="CiscoSansTT ExtraLight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11992384-6A81-68EE-C5D5-8C7F93484C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31248" y="208201"/>
            <a:ext cx="1060062" cy="106172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7313F3C2-2913-1EF9-9B31-666FD2CC25FE}"/>
              </a:ext>
            </a:extLst>
          </p:cNvPr>
          <p:cNvGrpSpPr/>
          <p:nvPr/>
        </p:nvGrpSpPr>
        <p:grpSpPr>
          <a:xfrm>
            <a:off x="8014767" y="3262979"/>
            <a:ext cx="1455249" cy="1270814"/>
            <a:chOff x="8242423" y="1896638"/>
            <a:chExt cx="1455249" cy="1270814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D8EFA09-69FA-2944-B266-EEF9E07298CF}"/>
                </a:ext>
              </a:extLst>
            </p:cNvPr>
            <p:cNvGrpSpPr/>
            <p:nvPr/>
          </p:nvGrpSpPr>
          <p:grpSpPr>
            <a:xfrm>
              <a:off x="8242423" y="1896638"/>
              <a:ext cx="1455249" cy="1270814"/>
              <a:chOff x="6328903" y="1338013"/>
              <a:chExt cx="1091437" cy="953110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83D0FDD7-DD44-5845-9392-6574CD868297}"/>
                  </a:ext>
                </a:extLst>
              </p:cNvPr>
              <p:cNvSpPr/>
              <p:nvPr/>
            </p:nvSpPr>
            <p:spPr>
              <a:xfrm>
                <a:off x="6498083" y="1338013"/>
                <a:ext cx="754380" cy="754380"/>
              </a:xfrm>
              <a:prstGeom prst="ellipse">
                <a:avLst/>
              </a:prstGeom>
              <a:solidFill>
                <a:srgbClr val="00121A">
                  <a:alpha val="74902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45715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>
                  <a:solidFill>
                    <a:srgbClr val="005073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ECCB8E4B-AF84-6C45-B221-0381B2F1AE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28903" y="2100686"/>
                <a:ext cx="1091437" cy="190437"/>
              </a:xfrm>
              <a:prstGeom prst="rect">
                <a:avLst/>
              </a:prstGeom>
              <a:noFill/>
            </p:spPr>
            <p:txBody>
              <a:bodyPr wrap="square" lIns="68576" tIns="34292" rIns="68576" bIns="34292" rtlCol="0">
                <a:noAutofit/>
              </a:bodyPr>
              <a:lstStyle/>
              <a:p>
                <a:pPr algn="ctr" defTabSz="45714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dirty="0">
                    <a:solidFill>
                      <a:srgbClr val="676767"/>
                    </a:solidFill>
                    <a:latin typeface="CiscoSansTT ExtraLight"/>
                    <a:ea typeface="ＭＳ Ｐゴシック" charset="0"/>
                    <a:cs typeface="CiscoSansTT ExtraLight" panose="020B0303020201020303" pitchFamily="34" charset="0"/>
                  </a:rPr>
                  <a:t>Charles Hood</a:t>
                </a:r>
              </a:p>
              <a:p>
                <a:pPr algn="ctr" defTabSz="457143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 dirty="0">
                    <a:solidFill>
                      <a:srgbClr val="676767"/>
                    </a:solidFill>
                    <a:latin typeface="CiscoSansTT ExtraLight"/>
                    <a:ea typeface="ＭＳ Ｐゴシック" charset="0"/>
                    <a:cs typeface="CiscoSansTT ExtraLight" panose="020B0303020201020303" pitchFamily="34" charset="0"/>
                  </a:rPr>
                  <a:t>Customer Experience Manager</a:t>
                </a:r>
              </a:p>
            </p:txBody>
          </p:sp>
        </p:grpSp>
        <p:pic>
          <p:nvPicPr>
            <p:cNvPr id="11" name="Picture 10" descr="A person in a suit&#10;&#10;Description automatically generated">
              <a:extLst>
                <a:ext uri="{FF2B5EF4-FFF2-40B4-BE49-F238E27FC236}">
                  <a16:creationId xmlns:a16="http://schemas.microsoft.com/office/drawing/2014/main" id="{C0E9968F-3A3D-0771-AB9C-1756137A4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520878" y="1934967"/>
              <a:ext cx="935385" cy="967512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296AA03-3C37-4C84-CB72-B6EA262EC927}"/>
              </a:ext>
            </a:extLst>
          </p:cNvPr>
          <p:cNvGrpSpPr/>
          <p:nvPr/>
        </p:nvGrpSpPr>
        <p:grpSpPr>
          <a:xfrm>
            <a:off x="8134328" y="1892133"/>
            <a:ext cx="1216125" cy="1150261"/>
            <a:chOff x="9011024" y="1892133"/>
            <a:chExt cx="1216125" cy="1150261"/>
          </a:xfrm>
        </p:grpSpPr>
        <p:pic>
          <p:nvPicPr>
            <p:cNvPr id="12" name="Picture 11" descr="A close-up of a person smiling&#10;&#10;Description automatically generated">
              <a:extLst>
                <a:ext uri="{FF2B5EF4-FFF2-40B4-BE49-F238E27FC236}">
                  <a16:creationId xmlns:a16="http://schemas.microsoft.com/office/drawing/2014/main" id="{0C49103C-0B69-86BE-233E-18F773AD9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276539" y="1892133"/>
              <a:ext cx="793358" cy="872358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323E252-5FBE-C5C5-85CE-21B86CD7D12E}"/>
                </a:ext>
              </a:extLst>
            </p:cNvPr>
            <p:cNvSpPr txBox="1">
              <a:spLocks/>
            </p:cNvSpPr>
            <p:nvPr/>
          </p:nvSpPr>
          <p:spPr>
            <a:xfrm>
              <a:off x="9011024" y="2788478"/>
              <a:ext cx="1216125" cy="253916"/>
            </a:xfrm>
            <a:prstGeom prst="rect">
              <a:avLst/>
            </a:prstGeom>
            <a:noFill/>
          </p:spPr>
          <p:txBody>
            <a:bodyPr wrap="square" lIns="68576" tIns="34292" rIns="68576" bIns="34292" rtlCol="0">
              <a:noAutofit/>
            </a:bodyPr>
            <a:lstStyle/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Arlene Gately</a:t>
              </a:r>
            </a:p>
            <a:p>
              <a:pPr algn="ctr" defTabSz="45714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dirty="0">
                  <a:solidFill>
                    <a:srgbClr val="676767"/>
                  </a:solidFill>
                  <a:latin typeface="CiscoSansTT ExtraLight"/>
                  <a:ea typeface="ＭＳ Ｐゴシック" charset="0"/>
                  <a:cs typeface="CiscoSansTT ExtraLight" panose="020B0303020201020303" pitchFamily="34" charset="0"/>
                </a:rPr>
                <a:t>Director, Customer Experience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3437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DF89BCBEAE0B4592BB8A105E14ECE0" ma:contentTypeVersion="15" ma:contentTypeDescription="Create a new document." ma:contentTypeScope="" ma:versionID="b61b251848629e60248e0740cd4b208c">
  <xsd:schema xmlns:xsd="http://www.w3.org/2001/XMLSchema" xmlns:xs="http://www.w3.org/2001/XMLSchema" xmlns:p="http://schemas.microsoft.com/office/2006/metadata/properties" xmlns:ns2="57e95984-ca54-4d02-a4f8-80e7ee4b39e3" xmlns:ns3="9a259095-1cce-49ba-8135-cc93aa06fc37" xmlns:ns4="f01ca1eb-8508-4f87-9f62-3e0fd1f18e5e" targetNamespace="http://schemas.microsoft.com/office/2006/metadata/properties" ma:root="true" ma:fieldsID="fc205a438a408664d8f0e2c5b763a183" ns2:_="" ns3:_="" ns4:_="">
    <xsd:import namespace="57e95984-ca54-4d02-a4f8-80e7ee4b39e3"/>
    <xsd:import namespace="9a259095-1cce-49ba-8135-cc93aa06fc37"/>
    <xsd:import namespace="f01ca1eb-8508-4f87-9f62-3e0fd1f18e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95984-ca54-4d02-a4f8-80e7ee4b3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0037b1-0b7a-4cce-83c4-345c4fc0ae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59095-1cce-49ba-8135-cc93aa06fc3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394038c-5922-4bda-b69b-d3d0b30de711}" ma:internalName="TaxCatchAll" ma:showField="CatchAllData" ma:web="9a259095-1cce-49ba-8135-cc93aa06fc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1ca1eb-8508-4f87-9f62-3e0fd1f18e5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59095-1cce-49ba-8135-cc93aa06fc37" xsi:nil="true"/>
    <lcf76f155ced4ddcb4097134ff3c332f xmlns="57e95984-ca54-4d02-a4f8-80e7ee4b39e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96BEF6B-272C-49D9-8090-621541FF0968}"/>
</file>

<file path=customXml/itemProps2.xml><?xml version="1.0" encoding="utf-8"?>
<ds:datastoreItem xmlns:ds="http://schemas.openxmlformats.org/officeDocument/2006/customXml" ds:itemID="{D0D8E774-9929-45E3-BD22-66A08D6C12A0}"/>
</file>

<file path=customXml/itemProps3.xml><?xml version="1.0" encoding="utf-8"?>
<ds:datastoreItem xmlns:ds="http://schemas.openxmlformats.org/officeDocument/2006/customXml" ds:itemID="{08502CA3-C8EB-4110-AD9B-3754A960EAE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61480</TotalTime>
  <Words>93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CiscoSansTT ExtraLight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FY23 One Fed Org Chart</dc:title>
  <dc:creator>Shanita Barnes (shabarne)</dc:creator>
  <cp:lastModifiedBy>Monica Guevara</cp:lastModifiedBy>
  <cp:revision>49</cp:revision>
  <dcterms:created xsi:type="dcterms:W3CDTF">2023-07-26T14:56:54Z</dcterms:created>
  <dcterms:modified xsi:type="dcterms:W3CDTF">2025-07-01T03:04:17Z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2024-07-29T18:19:11Z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dd5065e5-2b1d-4a6c-9ae3-b2101388c943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Cisco Dark:4</vt:lpwstr>
  </property>
  <property fmtid="{D5CDD505-2E9C-101B-9397-08002B2CF9AE}" pid="10" name="ClassificationContentMarkingFooterText">
    <vt:lpwstr>Cisco Confidential</vt:lpwstr>
  </property>
  <property fmtid="{D5CDD505-2E9C-101B-9397-08002B2CF9AE}" pid="11" name="MSIP_Label_2e5bd469-e979-4431-8837-4ff57c72eb3a_Enabled">
    <vt:lpwstr>true</vt:lpwstr>
  </property>
  <property fmtid="{D5CDD505-2E9C-101B-9397-08002B2CF9AE}" pid="12" name="MSIP_Label_2e5bd469-e979-4431-8837-4ff57c72eb3a_SetDate">
    <vt:lpwstr>2025-07-01T02:55:13Z</vt:lpwstr>
  </property>
  <property fmtid="{D5CDD505-2E9C-101B-9397-08002B2CF9AE}" pid="13" name="MSIP_Label_2e5bd469-e979-4431-8837-4ff57c72eb3a_Method">
    <vt:lpwstr>Privileged</vt:lpwstr>
  </property>
  <property fmtid="{D5CDD505-2E9C-101B-9397-08002B2CF9AE}" pid="14" name="MSIP_Label_2e5bd469-e979-4431-8837-4ff57c72eb3a_Name">
    <vt:lpwstr>Internal Use Only</vt:lpwstr>
  </property>
  <property fmtid="{D5CDD505-2E9C-101B-9397-08002B2CF9AE}" pid="15" name="MSIP_Label_2e5bd469-e979-4431-8837-4ff57c72eb3a_SiteId">
    <vt:lpwstr>bc39e29d-4737-45ba-9f37-bc90469c35e1</vt:lpwstr>
  </property>
  <property fmtid="{D5CDD505-2E9C-101B-9397-08002B2CF9AE}" pid="16" name="MSIP_Label_2e5bd469-e979-4431-8837-4ff57c72eb3a_ActionId">
    <vt:lpwstr>abd320ac-24ab-4362-b10e-bd8a76f31986</vt:lpwstr>
  </property>
  <property fmtid="{D5CDD505-2E9C-101B-9397-08002B2CF9AE}" pid="17" name="MSIP_Label_2e5bd469-e979-4431-8837-4ff57c72eb3a_ContentBits">
    <vt:lpwstr>0</vt:lpwstr>
  </property>
  <property fmtid="{D5CDD505-2E9C-101B-9397-08002B2CF9AE}" pid="18" name="MSIP_Label_2e5bd469-e979-4431-8837-4ff57c72eb3a_Tag">
    <vt:lpwstr>10, 0, 1, 1</vt:lpwstr>
  </property>
  <property fmtid="{D5CDD505-2E9C-101B-9397-08002B2CF9AE}" pid="19" name="ContentTypeId">
    <vt:lpwstr>0x010100DEDF89BCBEAE0B4592BB8A105E14ECE0</vt:lpwstr>
  </property>
</Properties>
</file>